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376" r:id="rId3"/>
    <p:sldId id="375" r:id="rId4"/>
    <p:sldId id="374" r:id="rId5"/>
    <p:sldId id="351" r:id="rId6"/>
    <p:sldId id="377" r:id="rId7"/>
    <p:sldId id="378" r:id="rId8"/>
    <p:sldId id="379" r:id="rId9"/>
    <p:sldId id="3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93" d="100"/>
          <a:sy n="93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2/26/2011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Kalman</a:t>
            </a:r>
            <a:r>
              <a:rPr lang="en-US" dirty="0" smtClean="0"/>
              <a:t> Filter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2/26/2011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Plant or Process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describes how the system state changes as a function of time, control input, and noise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   state at time k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   control inputs at time k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   process noise at time k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   state transition model or matrix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   control-input model or matrix</a:t>
            </a:r>
            <a:endParaRPr lang="en-US" dirty="0"/>
          </a:p>
        </p:txBody>
      </p:sp>
      <p:graphicFrame>
        <p:nvGraphicFramePr>
          <p:cNvPr id="73730" name="Object 2"/>
          <p:cNvGraphicFramePr>
            <a:graphicFrameLocks noChangeAspect="1"/>
          </p:cNvGraphicFramePr>
          <p:nvPr/>
        </p:nvGraphicFramePr>
        <p:xfrm>
          <a:off x="3276600" y="1981200"/>
          <a:ext cx="2590800" cy="457200"/>
        </p:xfrm>
        <a:graphic>
          <a:graphicData uri="http://schemas.openxmlformats.org/presentationml/2006/ole">
            <p:oleObj spid="_x0000_s73730" name="Equation" r:id="rId3" imgW="1295280" imgH="228600" progId="Equation.3">
              <p:embed/>
            </p:oleObj>
          </a:graphicData>
        </a:graphic>
      </p:graphicFrame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736600" y="3962400"/>
          <a:ext cx="330200" cy="304800"/>
        </p:xfrm>
        <a:graphic>
          <a:graphicData uri="http://schemas.openxmlformats.org/presentationml/2006/ole">
            <p:oleObj spid="_x0000_s73731" name="Equation" r:id="rId4" imgW="164880" imgH="152280" progId="Equation.3">
              <p:embed/>
            </p:oleObj>
          </a:graphicData>
        </a:graphic>
      </p:graphicFrame>
      <p:graphicFrame>
        <p:nvGraphicFramePr>
          <p:cNvPr id="73732" name="Object 4"/>
          <p:cNvGraphicFramePr>
            <a:graphicFrameLocks noChangeAspect="1"/>
          </p:cNvGraphicFramePr>
          <p:nvPr/>
        </p:nvGraphicFramePr>
        <p:xfrm>
          <a:off x="711200" y="3048000"/>
          <a:ext cx="355600" cy="457200"/>
        </p:xfrm>
        <a:graphic>
          <a:graphicData uri="http://schemas.openxmlformats.org/presentationml/2006/ole">
            <p:oleObj spid="_x0000_s73732" name="Equation" r:id="rId5" imgW="177480" imgH="228600" progId="Equation.3">
              <p:embed/>
            </p:oleObj>
          </a:graphicData>
        </a:graphic>
      </p:graphicFrame>
      <p:graphicFrame>
        <p:nvGraphicFramePr>
          <p:cNvPr id="73733" name="Object 5"/>
          <p:cNvGraphicFramePr>
            <a:graphicFrameLocks noChangeAspect="1"/>
          </p:cNvGraphicFramePr>
          <p:nvPr/>
        </p:nvGraphicFramePr>
        <p:xfrm>
          <a:off x="736600" y="3505200"/>
          <a:ext cx="330200" cy="457200"/>
        </p:xfrm>
        <a:graphic>
          <a:graphicData uri="http://schemas.openxmlformats.org/presentationml/2006/ole">
            <p:oleObj spid="_x0000_s73733" name="Equation" r:id="rId6" imgW="164880" imgH="228600" progId="Equation.3">
              <p:embed/>
            </p:oleObj>
          </a:graphicData>
        </a:graphic>
      </p:graphicFrame>
      <p:graphicFrame>
        <p:nvGraphicFramePr>
          <p:cNvPr id="73734" name="Object 6"/>
          <p:cNvGraphicFramePr>
            <a:graphicFrameLocks noChangeAspect="1"/>
          </p:cNvGraphicFramePr>
          <p:nvPr/>
        </p:nvGraphicFramePr>
        <p:xfrm>
          <a:off x="711200" y="2667000"/>
          <a:ext cx="355600" cy="457200"/>
        </p:xfrm>
        <a:graphic>
          <a:graphicData uri="http://schemas.openxmlformats.org/presentationml/2006/ole">
            <p:oleObj spid="_x0000_s73734" name="Equation" r:id="rId7" imgW="177480" imgH="228600" progId="Equation.3">
              <p:embed/>
            </p:oleObj>
          </a:graphicData>
        </a:graphic>
      </p:graphicFrame>
      <p:graphicFrame>
        <p:nvGraphicFramePr>
          <p:cNvPr id="73735" name="Object 7"/>
          <p:cNvGraphicFramePr>
            <a:graphicFrameLocks noChangeAspect="1"/>
          </p:cNvGraphicFramePr>
          <p:nvPr/>
        </p:nvGraphicFramePr>
        <p:xfrm>
          <a:off x="762000" y="4419600"/>
          <a:ext cx="279400" cy="304800"/>
        </p:xfrm>
        <a:graphic>
          <a:graphicData uri="http://schemas.openxmlformats.org/presentationml/2006/ole">
            <p:oleObj spid="_x0000_s73735" name="Equation" r:id="rId8" imgW="139680" imgH="15228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Measurement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describes how sensor measurements vary as a function of the system state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    sensor measurement at time k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    sensor noise at time k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    observation model or matrix</a:t>
            </a:r>
            <a:endParaRPr lang="en-US" dirty="0" smtClean="0"/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3708400" y="1981200"/>
          <a:ext cx="1727200" cy="457200"/>
        </p:xfrm>
        <a:graphic>
          <a:graphicData uri="http://schemas.openxmlformats.org/presentationml/2006/ole">
            <p:oleObj spid="_x0000_s58372" name="Equation" r:id="rId3" imgW="863280" imgH="228600" progId="Equation.3">
              <p:embed/>
            </p:oleObj>
          </a:graphicData>
        </a:graphic>
      </p:graphicFrame>
      <p:graphicFrame>
        <p:nvGraphicFramePr>
          <p:cNvPr id="58373" name="Object 5"/>
          <p:cNvGraphicFramePr>
            <a:graphicFrameLocks noChangeAspect="1"/>
          </p:cNvGraphicFramePr>
          <p:nvPr/>
        </p:nvGraphicFramePr>
        <p:xfrm>
          <a:off x="762000" y="2667000"/>
          <a:ext cx="330200" cy="457200"/>
        </p:xfrm>
        <a:graphic>
          <a:graphicData uri="http://schemas.openxmlformats.org/presentationml/2006/ole">
            <p:oleObj spid="_x0000_s58373" name="Equation" r:id="rId4" imgW="164880" imgH="228600" progId="Equation.3">
              <p:embed/>
            </p:oleObj>
          </a:graphicData>
        </a:graphic>
      </p:graphicFrame>
      <p:graphicFrame>
        <p:nvGraphicFramePr>
          <p:cNvPr id="58374" name="Object 6"/>
          <p:cNvGraphicFramePr>
            <a:graphicFrameLocks noChangeAspect="1"/>
          </p:cNvGraphicFramePr>
          <p:nvPr/>
        </p:nvGraphicFramePr>
        <p:xfrm>
          <a:off x="736600" y="3048000"/>
          <a:ext cx="406400" cy="457200"/>
        </p:xfrm>
        <a:graphic>
          <a:graphicData uri="http://schemas.openxmlformats.org/presentationml/2006/ole">
            <p:oleObj spid="_x0000_s58374" name="Equation" r:id="rId5" imgW="203040" imgH="228600" progId="Equation.3">
              <p:embed/>
            </p:oleObj>
          </a:graphicData>
        </a:graphic>
      </p:graphicFrame>
      <p:graphicFrame>
        <p:nvGraphicFramePr>
          <p:cNvPr id="58375" name="Object 7"/>
          <p:cNvGraphicFramePr>
            <a:graphicFrameLocks noChangeAspect="1"/>
          </p:cNvGraphicFramePr>
          <p:nvPr/>
        </p:nvGraphicFramePr>
        <p:xfrm>
          <a:off x="762000" y="3505200"/>
          <a:ext cx="304800" cy="330200"/>
        </p:xfrm>
        <a:graphic>
          <a:graphicData uri="http://schemas.openxmlformats.org/presentationml/2006/ole">
            <p:oleObj spid="_x0000_s58375" name="Equation" r:id="rId6" imgW="152280" imgH="16488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Kalman</a:t>
            </a:r>
            <a:r>
              <a:rPr lang="en-US" dirty="0" smtClean="0"/>
              <a:t> filter is a provably optimal (in terms of least-squared error) algorithm for fusing sensor measurements to produce an estimate of the state and the state covariance</a:t>
            </a:r>
          </a:p>
          <a:p>
            <a:pPr lvl="1"/>
            <a:r>
              <a:rPr lang="en-US" dirty="0" smtClean="0"/>
              <a:t>    state </a:t>
            </a:r>
            <a:r>
              <a:rPr lang="en-US" dirty="0" smtClean="0"/>
              <a:t>at time k</a:t>
            </a:r>
          </a:p>
          <a:p>
            <a:pPr lvl="1"/>
            <a:r>
              <a:rPr lang="en-US" dirty="0" smtClean="0"/>
              <a:t>    </a:t>
            </a:r>
            <a:r>
              <a:rPr lang="en-US" dirty="0" smtClean="0"/>
              <a:t>state covariance at time </a:t>
            </a:r>
            <a:r>
              <a:rPr lang="en-US" dirty="0" smtClean="0"/>
              <a:t>k</a:t>
            </a:r>
            <a:endParaRPr lang="en-US" dirty="0"/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711200" y="2514600"/>
          <a:ext cx="355600" cy="457200"/>
        </p:xfrm>
        <a:graphic>
          <a:graphicData uri="http://schemas.openxmlformats.org/presentationml/2006/ole">
            <p:oleObj spid="_x0000_s57348" name="Equation" r:id="rId3" imgW="177480" imgH="228600" progId="Equation.3">
              <p:embed/>
            </p:oleObj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711200" y="2057400"/>
          <a:ext cx="355600" cy="457200"/>
        </p:xfrm>
        <a:graphic>
          <a:graphicData uri="http://schemas.openxmlformats.org/presentationml/2006/ole">
            <p:oleObj spid="_x0000_s57349" name="Equation" r:id="rId4" imgW="177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Kalman</a:t>
            </a:r>
            <a:r>
              <a:rPr lang="en-US" dirty="0" smtClean="0"/>
              <a:t> filter estimates a process in two stages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b="1" dirty="0" smtClean="0"/>
              <a:t>prediction:</a:t>
            </a:r>
            <a:r>
              <a:rPr lang="en-US" dirty="0" smtClean="0"/>
              <a:t> current state and state covariance estimates are projected forward in time to predict the new state and state covariance</a:t>
            </a:r>
          </a:p>
          <a:p>
            <a:pPr marL="1005840" lvl="2" indent="-457200"/>
            <a:r>
              <a:rPr lang="en-US" dirty="0" smtClean="0"/>
              <a:t>“time update equations”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b="1" dirty="0" smtClean="0"/>
              <a:t>correction:</a:t>
            </a:r>
            <a:r>
              <a:rPr lang="en-US" dirty="0" smtClean="0"/>
              <a:t> the sensor measurements are incorporated into the predicted state to obtain improved estimates of the state and state covariance</a:t>
            </a:r>
          </a:p>
          <a:p>
            <a:pPr marL="1005840" lvl="2" indent="-457200"/>
            <a:r>
              <a:rPr lang="en-US" dirty="0" smtClean="0"/>
              <a:t>“measurement update equations”</a:t>
            </a:r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Kalman</a:t>
            </a:r>
            <a:r>
              <a:rPr lang="en-CA" dirty="0" smtClean="0"/>
              <a:t>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Curved Down Arrow 8"/>
          <p:cNvSpPr/>
          <p:nvPr/>
        </p:nvSpPr>
        <p:spPr>
          <a:xfrm>
            <a:off x="3238500" y="4572000"/>
            <a:ext cx="2667000" cy="4572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10800000">
            <a:off x="3238500" y="5638800"/>
            <a:ext cx="2667000" cy="4572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28800" y="5029200"/>
            <a:ext cx="1298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update</a:t>
            </a:r>
          </a:p>
          <a:p>
            <a:pPr algn="ctr"/>
            <a:r>
              <a:rPr lang="en-US" dirty="0" smtClean="0"/>
              <a:t>(predict)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940247" y="5029200"/>
            <a:ext cx="2150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 update</a:t>
            </a:r>
          </a:p>
          <a:p>
            <a:pPr algn="ctr"/>
            <a:r>
              <a:rPr lang="en-US" dirty="0" smtClean="0"/>
              <a:t>(correct)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Filter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Initialization</a:t>
            </a:r>
            <a:r>
              <a:rPr lang="en-US" dirty="0" smtClean="0"/>
              <a:t> </a:t>
            </a:r>
          </a:p>
          <a:p>
            <a:pPr marL="788670" lvl="1" indent="-514350"/>
            <a:r>
              <a:rPr lang="en-US" dirty="0" smtClean="0"/>
              <a:t>choose (guess) initial values for state and state covariance estimates</a:t>
            </a:r>
            <a:endParaRPr lang="en-US" dirty="0"/>
          </a:p>
        </p:txBody>
      </p:sp>
      <p:graphicFrame>
        <p:nvGraphicFramePr>
          <p:cNvPr id="74754" name="Object 2"/>
          <p:cNvGraphicFramePr>
            <a:graphicFrameLocks noChangeAspect="1"/>
          </p:cNvGraphicFramePr>
          <p:nvPr/>
        </p:nvGraphicFramePr>
        <p:xfrm>
          <a:off x="4406900" y="2209800"/>
          <a:ext cx="330200" cy="914400"/>
        </p:xfrm>
        <a:graphic>
          <a:graphicData uri="http://schemas.openxmlformats.org/presentationml/2006/ole">
            <p:oleObj spid="_x0000_s74754" name="Equation" r:id="rId3" imgW="16488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Filter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 smtClean="0"/>
              <a:t>Prediction:</a:t>
            </a:r>
            <a:r>
              <a:rPr lang="en-US" dirty="0" smtClean="0"/>
              <a:t> </a:t>
            </a:r>
          </a:p>
          <a:p>
            <a:pPr marL="788670" lvl="1" indent="-514350"/>
            <a:r>
              <a:rPr lang="en-US" dirty="0" smtClean="0"/>
              <a:t>predict the next state using the plant model</a:t>
            </a:r>
          </a:p>
          <a:p>
            <a:pPr marL="788670" lvl="1" indent="-514350"/>
            <a:endParaRPr lang="en-US" dirty="0" smtClean="0"/>
          </a:p>
          <a:p>
            <a:pPr marL="788670" lvl="1" indent="-514350"/>
            <a:endParaRPr lang="en-US" dirty="0" smtClean="0"/>
          </a:p>
          <a:p>
            <a:pPr marL="788670" lvl="1" indent="-514350"/>
            <a:r>
              <a:rPr lang="en-US" dirty="0" smtClean="0"/>
              <a:t>state covariance grows (because we are not incorporating the sensor measurements yet)</a:t>
            </a:r>
          </a:p>
          <a:p>
            <a:pPr marL="788670" lvl="1" indent="-514350"/>
            <a:endParaRPr lang="en-US" dirty="0" smtClean="0"/>
          </a:p>
          <a:p>
            <a:pPr marL="788670" lvl="1" indent="-514350"/>
            <a:endParaRPr lang="en-US" dirty="0" smtClean="0"/>
          </a:p>
          <a:p>
            <a:pPr marL="1062990" lvl="2" indent="-514350"/>
            <a:r>
              <a:rPr lang="en-US" dirty="0" smtClean="0"/>
              <a:t> </a:t>
            </a:r>
            <a:r>
              <a:rPr lang="en-US" dirty="0" smtClean="0"/>
              <a:t>   covariance of the plant noise</a:t>
            </a:r>
            <a:endParaRPr lang="en-US" dirty="0"/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3441700" y="1892300"/>
          <a:ext cx="2260600" cy="482600"/>
        </p:xfrm>
        <a:graphic>
          <a:graphicData uri="http://schemas.openxmlformats.org/presentationml/2006/ole">
            <p:oleObj spid="_x0000_s75778" name="Equation" r:id="rId3" imgW="1130040" imgH="241200" progId="Equation.3">
              <p:embed/>
            </p:oleObj>
          </a:graphicData>
        </a:graphic>
      </p:graphicFrame>
      <p:graphicFrame>
        <p:nvGraphicFramePr>
          <p:cNvPr id="75779" name="Object 3"/>
          <p:cNvGraphicFramePr>
            <a:graphicFrameLocks noChangeAspect="1"/>
          </p:cNvGraphicFramePr>
          <p:nvPr/>
        </p:nvGraphicFramePr>
        <p:xfrm>
          <a:off x="3289300" y="3429000"/>
          <a:ext cx="2565400" cy="508000"/>
        </p:xfrm>
        <a:graphic>
          <a:graphicData uri="http://schemas.openxmlformats.org/presentationml/2006/ole">
            <p:oleObj spid="_x0000_s75779" name="Equation" r:id="rId4" imgW="1282680" imgH="253800" progId="Equation.3">
              <p:embed/>
            </p:oleObj>
          </a:graphicData>
        </a:graphic>
      </p:graphicFrame>
      <p:graphicFrame>
        <p:nvGraphicFramePr>
          <p:cNvPr id="75780" name="Object 4"/>
          <p:cNvGraphicFramePr>
            <a:graphicFrameLocks noChangeAspect="1"/>
          </p:cNvGraphicFramePr>
          <p:nvPr/>
        </p:nvGraphicFramePr>
        <p:xfrm>
          <a:off x="1066800" y="4089400"/>
          <a:ext cx="457200" cy="482600"/>
        </p:xfrm>
        <a:graphic>
          <a:graphicData uri="http://schemas.openxmlformats.org/presentationml/2006/ole">
            <p:oleObj spid="_x0000_s75780" name="Equation" r:id="rId5" imgW="22860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Filter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smtClean="0"/>
              <a:t>Correction:</a:t>
            </a:r>
            <a:r>
              <a:rPr lang="en-US" dirty="0" smtClean="0"/>
              <a:t>  correct the predicted state using the sensor measurement</a:t>
            </a:r>
          </a:p>
          <a:p>
            <a:pPr marL="788670" lvl="1" indent="-514350"/>
            <a:r>
              <a:rPr lang="en-US" dirty="0" smtClean="0"/>
              <a:t>expected value of measurements (from measurement model)</a:t>
            </a:r>
          </a:p>
          <a:p>
            <a:pPr marL="788670" lvl="1" indent="-514350">
              <a:buNone/>
            </a:pPr>
            <a:endParaRPr lang="en-US" dirty="0" smtClean="0"/>
          </a:p>
          <a:p>
            <a:pPr marL="788670" lvl="1" indent="-514350">
              <a:buNone/>
            </a:pPr>
            <a:endParaRPr lang="en-US" sz="800" dirty="0" smtClean="0"/>
          </a:p>
          <a:p>
            <a:pPr marL="788670" lvl="1" indent="-514350"/>
            <a:r>
              <a:rPr lang="en-US" dirty="0" smtClean="0"/>
              <a:t>difference between actual and expected measurements</a:t>
            </a:r>
          </a:p>
          <a:p>
            <a:pPr marL="788670" lvl="1" indent="-514350"/>
            <a:endParaRPr lang="en-US" dirty="0" smtClean="0"/>
          </a:p>
          <a:p>
            <a:pPr marL="788670" lvl="1" indent="-514350"/>
            <a:endParaRPr lang="en-US" sz="800" dirty="0" smtClean="0"/>
          </a:p>
          <a:p>
            <a:pPr marL="788670" lvl="1" indent="-514350"/>
            <a:r>
              <a:rPr lang="en-US" dirty="0" smtClean="0"/>
              <a:t>measurement covariance</a:t>
            </a:r>
          </a:p>
          <a:p>
            <a:pPr marL="788670" lvl="1" indent="-514350"/>
            <a:endParaRPr lang="en-US" dirty="0" smtClean="0"/>
          </a:p>
          <a:p>
            <a:pPr marL="788670" lvl="1" indent="-514350"/>
            <a:endParaRPr lang="en-US" sz="800" dirty="0" smtClean="0"/>
          </a:p>
          <a:p>
            <a:pPr marL="788670" lvl="1" indent="-514350"/>
            <a:r>
              <a:rPr lang="en-US" dirty="0" err="1" smtClean="0"/>
              <a:t>Kalman</a:t>
            </a:r>
            <a:r>
              <a:rPr lang="en-US" dirty="0" smtClean="0"/>
              <a:t> gain</a:t>
            </a:r>
            <a:endParaRPr lang="en-US" dirty="0"/>
          </a:p>
        </p:txBody>
      </p:sp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3708400" y="2108200"/>
          <a:ext cx="1727200" cy="482600"/>
        </p:xfrm>
        <a:graphic>
          <a:graphicData uri="http://schemas.openxmlformats.org/presentationml/2006/ole">
            <p:oleObj spid="_x0000_s76802" name="Equation" r:id="rId3" imgW="863280" imgH="241200" progId="Equation.3">
              <p:embed/>
            </p:oleObj>
          </a:graphicData>
        </a:graphic>
      </p:graphicFrame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3594100" y="3124200"/>
          <a:ext cx="1930400" cy="457200"/>
        </p:xfrm>
        <a:graphic>
          <a:graphicData uri="http://schemas.openxmlformats.org/presentationml/2006/ole">
            <p:oleObj spid="_x0000_s76803" name="Equation" r:id="rId4" imgW="965160" imgH="228600" progId="Equation.3">
              <p:embed/>
            </p:oleObj>
          </a:graphicData>
        </a:graphic>
      </p:graphicFrame>
      <p:graphicFrame>
        <p:nvGraphicFramePr>
          <p:cNvPr id="76804" name="Object 4"/>
          <p:cNvGraphicFramePr>
            <a:graphicFrameLocks noChangeAspect="1"/>
          </p:cNvGraphicFramePr>
          <p:nvPr/>
        </p:nvGraphicFramePr>
        <p:xfrm>
          <a:off x="3073400" y="4140200"/>
          <a:ext cx="2997200" cy="508000"/>
        </p:xfrm>
        <a:graphic>
          <a:graphicData uri="http://schemas.openxmlformats.org/presentationml/2006/ole">
            <p:oleObj spid="_x0000_s76804" name="Equation" r:id="rId5" imgW="1498320" imgH="253800" progId="Equation.3">
              <p:embed/>
            </p:oleObj>
          </a:graphicData>
        </a:graphic>
      </p:graphicFrame>
      <p:graphicFrame>
        <p:nvGraphicFramePr>
          <p:cNvPr id="76805" name="Object 5"/>
          <p:cNvGraphicFramePr>
            <a:graphicFrameLocks noChangeAspect="1"/>
          </p:cNvGraphicFramePr>
          <p:nvPr/>
        </p:nvGraphicFramePr>
        <p:xfrm>
          <a:off x="3302000" y="5207000"/>
          <a:ext cx="2489200" cy="508000"/>
        </p:xfrm>
        <a:graphic>
          <a:graphicData uri="http://schemas.openxmlformats.org/presentationml/2006/ole">
            <p:oleObj spid="_x0000_s76805" name="Equation" r:id="rId6" imgW="124452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Filter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 smtClean="0"/>
              <a:t>State and state covariance:</a:t>
            </a:r>
            <a:r>
              <a:rPr lang="en-US" dirty="0" smtClean="0"/>
              <a:t> </a:t>
            </a:r>
          </a:p>
          <a:p>
            <a:pPr marL="788670" lvl="1" indent="-514350"/>
            <a:r>
              <a:rPr lang="en-US" dirty="0" smtClean="0"/>
              <a:t>new state estimate incorporating most recent measurement</a:t>
            </a:r>
          </a:p>
          <a:p>
            <a:pPr marL="788670" lvl="1" indent="-514350"/>
            <a:endParaRPr lang="en-US" dirty="0" smtClean="0"/>
          </a:p>
          <a:p>
            <a:pPr marL="788670" lvl="1" indent="-514350"/>
            <a:endParaRPr lang="en-US" dirty="0" smtClean="0"/>
          </a:p>
          <a:p>
            <a:pPr marL="788670" lvl="1" indent="-514350"/>
            <a:r>
              <a:rPr lang="en-US" dirty="0" smtClean="0"/>
              <a:t>new state covariance estimate</a:t>
            </a:r>
            <a:endParaRPr lang="en-US" dirty="0"/>
          </a:p>
        </p:txBody>
      </p:sp>
      <p:graphicFrame>
        <p:nvGraphicFramePr>
          <p:cNvPr id="77826" name="Object 2"/>
          <p:cNvGraphicFramePr>
            <a:graphicFrameLocks noChangeAspect="1"/>
          </p:cNvGraphicFramePr>
          <p:nvPr/>
        </p:nvGraphicFramePr>
        <p:xfrm>
          <a:off x="3200400" y="1892300"/>
          <a:ext cx="2743200" cy="482600"/>
        </p:xfrm>
        <a:graphic>
          <a:graphicData uri="http://schemas.openxmlformats.org/presentationml/2006/ole">
            <p:oleObj spid="_x0000_s77826" name="Equation" r:id="rId3" imgW="1371600" imgH="241200" progId="Equation.3">
              <p:embed/>
            </p:oleObj>
          </a:graphicData>
        </a:graphic>
      </p:graphicFrame>
      <p:graphicFrame>
        <p:nvGraphicFramePr>
          <p:cNvPr id="77827" name="Object 3"/>
          <p:cNvGraphicFramePr>
            <a:graphicFrameLocks noChangeAspect="1"/>
          </p:cNvGraphicFramePr>
          <p:nvPr/>
        </p:nvGraphicFramePr>
        <p:xfrm>
          <a:off x="3098800" y="3124200"/>
          <a:ext cx="2946400" cy="482600"/>
        </p:xfrm>
        <a:graphic>
          <a:graphicData uri="http://schemas.openxmlformats.org/presentationml/2006/ole">
            <p:oleObj spid="_x0000_s77827" name="Equation" r:id="rId4" imgW="1473120" imgH="24120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2631</TotalTime>
  <Words>318</Words>
  <Application>Microsoft Office PowerPoint</Application>
  <PresentationFormat>On-screen Show (4:3)</PresentationFormat>
  <Paragraphs>80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Origin</vt:lpstr>
      <vt:lpstr>Microsoft Equation 3.0</vt:lpstr>
      <vt:lpstr>Day 18</vt:lpstr>
      <vt:lpstr>Plant or Process Model</vt:lpstr>
      <vt:lpstr>Measurement Model</vt:lpstr>
      <vt:lpstr>Kalman Filter</vt:lpstr>
      <vt:lpstr>Kalman Filter</vt:lpstr>
      <vt:lpstr>Kalman Filter Algorithm</vt:lpstr>
      <vt:lpstr>Kalman Filter Algorithm</vt:lpstr>
      <vt:lpstr>Kalman Filter Algorithm</vt:lpstr>
      <vt:lpstr>Kalman Filter Algorithm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59</cp:revision>
  <dcterms:created xsi:type="dcterms:W3CDTF">2011-01-07T01:27:12Z</dcterms:created>
  <dcterms:modified xsi:type="dcterms:W3CDTF">2011-02-27T01:52:35Z</dcterms:modified>
</cp:coreProperties>
</file>